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67" r:id="rId3"/>
    <p:sldId id="402" r:id="rId4"/>
    <p:sldId id="403" r:id="rId6"/>
    <p:sldId id="437" r:id="rId7"/>
    <p:sldId id="318" r:id="rId8"/>
    <p:sldId id="286" r:id="rId9"/>
    <p:sldId id="284" r:id="rId10"/>
    <p:sldId id="285" r:id="rId11"/>
    <p:sldId id="256" r:id="rId12"/>
    <p:sldId id="319" r:id="rId13"/>
    <p:sldId id="269" r:id="rId14"/>
    <p:sldId id="33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46" r:id="rId24"/>
    <p:sldId id="320" r:id="rId25"/>
    <p:sldId id="279" r:id="rId26"/>
    <p:sldId id="289" r:id="rId27"/>
    <p:sldId id="347" r:id="rId28"/>
    <p:sldId id="321" r:id="rId29"/>
    <p:sldId id="281" r:id="rId30"/>
    <p:sldId id="332" r:id="rId31"/>
    <p:sldId id="338" r:id="rId32"/>
    <p:sldId id="282" r:id="rId33"/>
    <p:sldId id="283" r:id="rId34"/>
    <p:sldId id="312" r:id="rId35"/>
    <p:sldId id="349" r:id="rId36"/>
    <p:sldId id="322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99"/>
    <a:srgbClr val="FF0000"/>
    <a:srgbClr val="FF0066"/>
    <a:srgbClr val="990000"/>
    <a:srgbClr val="000099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/>
    <p:restoredTop sz="94723"/>
  </p:normalViewPr>
  <p:slideViewPr>
    <p:cSldViewPr showGuides="1">
      <p:cViewPr varScale="1">
        <p:scale>
          <a:sx n="77" d="100"/>
          <a:sy n="77" d="100"/>
        </p:scale>
        <p:origin x="-438" y="-90"/>
      </p:cViewPr>
      <p:guideLst>
        <p:guide orient="horz" pos="2122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Header Placeholder 256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25603" name="Date Placeholder 256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25604" name="Slide Image Placeholder 2560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605" name="Text Placeholder 2560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5606" name="Footer Placeholder 256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sz="1200" dirty="0"/>
          </a:p>
        </p:txBody>
      </p:sp>
      <p:sp>
        <p:nvSpPr>
          <p:cNvPr id="25607" name="Slide Number Placeholder 256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Slide Image Placeholder 9830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6" name="Text Placeholder 98306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en-US" dirty="0"/>
          </a:p>
        </p:txBody>
      </p:sp>
      <p:sp>
        <p:nvSpPr>
          <p:cNvPr id="6147" name="Slide Number Placeholder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0137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194" name="Text Placeholder 101378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en-US" dirty="0"/>
          </a:p>
        </p:txBody>
      </p:sp>
      <p:sp>
        <p:nvSpPr>
          <p:cNvPr id="8195" name="Slide Number Placeholder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0137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194" name="Text Placeholder 101378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en-US" dirty="0"/>
          </a:p>
        </p:txBody>
      </p:sp>
      <p:sp>
        <p:nvSpPr>
          <p:cNvPr id="8195" name="Slide Number Placeholder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2662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6627" name="Text Placeholder 266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Slide Image Placeholder 9318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3187" name="Text Placeholder 93186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80" name="Picture 3079" descr="GCAH4537"/>
          <p:cNvPicPr>
            <a:picLocks noChangeAspect="1"/>
          </p:cNvPicPr>
          <p:nvPr/>
        </p:nvPicPr>
        <p:blipFill>
          <a:blip r:embed="rId3">
            <a:clrChange>
              <a:clrFrom>
                <a:srgbClr val="704A29"/>
              </a:clrFrom>
              <a:clrTo>
                <a:srgbClr val="000000"/>
              </a:clrTo>
            </a:clrChange>
            <a:clrChange>
              <a:clrFrom>
                <a:srgbClr val="B8C2E8"/>
              </a:clrFrom>
              <a:clrTo>
                <a:srgbClr val="FFFFFF"/>
              </a:clrTo>
            </a:clrChange>
          </a:blip>
          <a:stretch>
            <a:fillRect/>
          </a:stretch>
        </p:blipFill>
        <p:spPr>
          <a:xfrm>
            <a:off x="6019800" y="4549775"/>
            <a:ext cx="3124200" cy="23082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</p:pic>
      <p:sp>
        <p:nvSpPr>
          <p:cNvPr id="3074" name="Title 3073"/>
          <p:cNvSpPr>
            <a:spLocks noGrp="1"/>
          </p:cNvSpPr>
          <p:nvPr>
            <p:ph type="ctrTitle"/>
          </p:nvPr>
        </p:nvSpPr>
        <p:spPr>
          <a:xfrm>
            <a:off x="3657600" y="304800"/>
            <a:ext cx="5257800" cy="3124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075" name="Subtitle 3074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3081" name="Picture 3080" descr="GCAH45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9000" cy="27495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1665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wmf"/><Relationship Id="rId13" Type="http://schemas.openxmlformats.org/officeDocument/2006/relationships/image" Target="../media/image4.wm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32" name="Picture 1031" descr="GCAH44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2108200" cy="15938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</p:pic>
      <p:pic>
        <p:nvPicPr>
          <p:cNvPr id="1031" name="Picture 1030" descr="GCAH45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2188" y="4346575"/>
            <a:ext cx="3071812" cy="25114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</p:pic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0198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media" Target="file:///C:\Documents%20and%20Settings\Welcome\Local%20Settings\Temporary%20Internet%20Files\Content.IE5\UO1OBLAY\MSj04378740000%5b1%5d.wav" TargetMode="External"/><Relationship Id="rId2" Type="http://schemas.openxmlformats.org/officeDocument/2006/relationships/audio" Target="file:///C:\Documents%20and%20Settings\Welcome\Local%20Settings\Temporary%20Internet%20Files\Content.IE5\UO1OBLAY\MSj04378740000%5b1%5d.wav" TargetMode="Externa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26.jpeg"/><Relationship Id="rId1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GIF"/><Relationship Id="rId3" Type="http://schemas.openxmlformats.org/officeDocument/2006/relationships/audio" Target="../media/audio3.wav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1.GIF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34.jpeg"/><Relationship Id="rId1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image" Target="../media/image11.GIF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44.jpeg"/><Relationship Id="rId1" Type="http://schemas.openxmlformats.org/officeDocument/2006/relationships/image" Target="../media/image11.GI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45.jpeg"/><Relationship Id="rId1" Type="http://schemas.openxmlformats.org/officeDocument/2006/relationships/image" Target="../media/image1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endParaRPr lang="en-GB" altLang="en-US" dirty="0"/>
          </a:p>
        </p:txBody>
      </p:sp>
      <p:pic>
        <p:nvPicPr>
          <p:cNvPr id="14339" name="Picture 3" descr="a7ef13e6488ebda4182295e359de7186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5413"/>
            <a:ext cx="9296400" cy="7086600"/>
          </a:xfrm>
          <a:solidFill>
            <a:srgbClr val="F6A8ED">
              <a:alpha val="100000"/>
            </a:srgbClr>
          </a:solidFill>
        </p:spPr>
      </p:pic>
      <p:pic>
        <p:nvPicPr>
          <p:cNvPr id="14340" name="Picture 4" descr="SO00483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0"/>
            <a:ext cx="1676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1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365125" y="914400"/>
            <a:ext cx="823913" cy="7318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0" name="AutoShape 10"/>
          <p:cNvSpPr/>
          <p:nvPr/>
        </p:nvSpPr>
        <p:spPr>
          <a:xfrm>
            <a:off x="365125" y="3108325"/>
            <a:ext cx="441325" cy="5191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dirty="0">
              <a:latin typeface="VNI-Times" pitchFamily="2" charset="0"/>
            </a:endParaRPr>
          </a:p>
        </p:txBody>
      </p:sp>
      <p:sp>
        <p:nvSpPr>
          <p:cNvPr id="76811" name="AutoShape 11"/>
          <p:cNvSpPr/>
          <p:nvPr/>
        </p:nvSpPr>
        <p:spPr>
          <a:xfrm>
            <a:off x="2695575" y="11113"/>
            <a:ext cx="549275" cy="82391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dirty="0">
              <a:latin typeface="VNI-Times" pitchFamily="2" charset="0"/>
            </a:endParaRPr>
          </a:p>
        </p:txBody>
      </p:sp>
      <p:sp>
        <p:nvSpPr>
          <p:cNvPr id="76812" name="AutoShape 12"/>
          <p:cNvSpPr/>
          <p:nvPr/>
        </p:nvSpPr>
        <p:spPr>
          <a:xfrm>
            <a:off x="4389438" y="0"/>
            <a:ext cx="439737" cy="5175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dirty="0">
              <a:latin typeface="VNI-Times" pitchFamily="2" charset="0"/>
            </a:endParaRPr>
          </a:p>
        </p:txBody>
      </p:sp>
      <p:sp>
        <p:nvSpPr>
          <p:cNvPr id="76813" name="AutoShape 13"/>
          <p:cNvSpPr>
            <a:spLocks noChangeArrowheads="1"/>
          </p:cNvSpPr>
          <p:nvPr/>
        </p:nvSpPr>
        <p:spPr bwMode="auto">
          <a:xfrm>
            <a:off x="5578475" y="457200"/>
            <a:ext cx="482600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4" name="AutoShape 14"/>
          <p:cNvSpPr/>
          <p:nvPr/>
        </p:nvSpPr>
        <p:spPr>
          <a:xfrm>
            <a:off x="6765925" y="274638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dirty="0">
              <a:latin typeface="VNI-Times" pitchFamily="2" charset="0"/>
            </a:endParaRP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8412163" y="990600"/>
            <a:ext cx="731838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457200" y="5211763"/>
            <a:ext cx="463550" cy="5286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7" name="AutoShape 17"/>
          <p:cNvSpPr/>
          <p:nvPr/>
        </p:nvSpPr>
        <p:spPr>
          <a:xfrm>
            <a:off x="8305800" y="4343400"/>
            <a:ext cx="593725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dirty="0">
              <a:latin typeface="VNI-Times" pitchFamily="2" charset="0"/>
            </a:endParaRPr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7772400" y="6388100"/>
            <a:ext cx="484188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8077200" y="5105400"/>
            <a:ext cx="639763" cy="6397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20" name="AutoShape 20"/>
          <p:cNvSpPr/>
          <p:nvPr/>
        </p:nvSpPr>
        <p:spPr>
          <a:xfrm>
            <a:off x="6400800" y="5486400"/>
            <a:ext cx="547688" cy="82232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dirty="0">
              <a:latin typeface="VNI-Times" pitchFamily="2" charset="0"/>
            </a:endParaRPr>
          </a:p>
        </p:txBody>
      </p:sp>
      <p:sp>
        <p:nvSpPr>
          <p:cNvPr id="76821" name="AutoShape 21"/>
          <p:cNvSpPr/>
          <p:nvPr/>
        </p:nvSpPr>
        <p:spPr>
          <a:xfrm>
            <a:off x="4648200" y="6378575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dirty="0">
              <a:latin typeface="VNI-Times" pitchFamily="2" charset="0"/>
            </a:endParaRPr>
          </a:p>
        </p:txBody>
      </p:sp>
      <p:sp>
        <p:nvSpPr>
          <p:cNvPr id="76822" name="AutoShape 22"/>
          <p:cNvSpPr>
            <a:spLocks noChangeArrowheads="1"/>
          </p:cNvSpPr>
          <p:nvPr/>
        </p:nvSpPr>
        <p:spPr bwMode="auto">
          <a:xfrm>
            <a:off x="2590800" y="5562600"/>
            <a:ext cx="1006475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59" name="WordArt 23"/>
          <p:cNvSpPr>
            <a:spLocks noTextEdit="1"/>
          </p:cNvSpPr>
          <p:nvPr/>
        </p:nvSpPr>
        <p:spPr>
          <a:xfrm>
            <a:off x="533400" y="627063"/>
            <a:ext cx="8229600" cy="381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5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Nhiệt liệt chào mừng các thầy cô giáo</a:t>
            </a:r>
            <a:endParaRPr lang="en-US" sz="3600" b="1">
              <a:ln w="9525" cap="flat" cmpd="sng">
                <a:solidFill>
                  <a:srgbClr val="00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0" name="WordArt 24"/>
          <p:cNvSpPr>
            <a:spLocks noTextEdit="1"/>
          </p:cNvSpPr>
          <p:nvPr/>
        </p:nvSpPr>
        <p:spPr>
          <a:xfrm>
            <a:off x="2268538" y="5072063"/>
            <a:ext cx="5221287" cy="1020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endParaRPr lang="en-US" sz="24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2400" b="1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 Tự nhiên </a:t>
            </a:r>
            <a:r>
              <a:rPr lang="vi-VN" altLang="en-US" sz="2400" b="1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xã hội</a:t>
            </a:r>
            <a:endParaRPr lang="en-US" sz="2400" b="1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en-US" sz="2400" b="1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vi-VN" altLang="en-US" sz="2400" b="1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en-US" altLang="vi-VN" sz="2400" b="1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Nguyễn Thị Lan</a:t>
            </a:r>
            <a:endParaRPr lang="en-US" sz="2400" b="1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en-US" sz="2400" b="1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2" name="WordArt 7"/>
          <p:cNvSpPr>
            <a:spLocks noTextEdit="1"/>
          </p:cNvSpPr>
          <p:nvPr/>
        </p:nvSpPr>
        <p:spPr>
          <a:xfrm>
            <a:off x="1476375" y="3933825"/>
            <a:ext cx="6264275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ctr" eaLnBrk="0" hangingPunct="0"/>
            <a:r>
              <a:rPr lang="en-US" sz="6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về </a:t>
            </a:r>
            <a:r>
              <a:rPr lang="vi-VN" altLang="en-US" sz="6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dự giờ </a:t>
            </a:r>
            <a:r>
              <a:rPr lang="en-US" sz="6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thăm lớp </a:t>
            </a:r>
            <a:endParaRPr lang="en-US" sz="6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3" name="Text Box 27"/>
          <p:cNvSpPr txBox="1"/>
          <p:nvPr/>
        </p:nvSpPr>
        <p:spPr>
          <a:xfrm>
            <a:off x="1311275" y="228600"/>
            <a:ext cx="5637213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endParaRPr lang="en-US" altLang="en-US" sz="16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bldLvl="0" animBg="1"/>
      <p:bldP spid="76811" grpId="0" bldLvl="0" animBg="1"/>
      <p:bldP spid="76812" grpId="0" bldLvl="0" animBg="1"/>
      <p:bldP spid="76814" grpId="0" bldLvl="0" animBg="1"/>
      <p:bldP spid="76817" grpId="0" bldLvl="0" animBg="1"/>
      <p:bldP spid="76820" grpId="0" bldLvl="0" animBg="1"/>
      <p:bldP spid="768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1138" name="Picture 91137" descr="200609120938048644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5" y="-82550"/>
            <a:ext cx="9366250" cy="702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39" name="Picture 91138" descr="Chuon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0" name="Rectangle 91139"/>
          <p:cNvSpPr/>
          <p:nvPr/>
        </p:nvSpPr>
        <p:spPr>
          <a:xfrm>
            <a:off x="1905000" y="0"/>
            <a:ext cx="5715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endParaRPr lang="en-US" sz="360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41" name="Text Box 91140"/>
          <p:cNvSpPr txBox="1"/>
          <p:nvPr/>
        </p:nvSpPr>
        <p:spPr>
          <a:xfrm>
            <a:off x="5257800" y="3886200"/>
            <a:ext cx="28956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sz="7200">
              <a:latin typeface="Times New Roman" panose="02020603050405020304" pitchFamily="18" charset="0"/>
            </a:endParaRPr>
          </a:p>
        </p:txBody>
      </p:sp>
      <p:sp>
        <p:nvSpPr>
          <p:cNvPr id="91142" name="Vertical Scroll 91141"/>
          <p:cNvSpPr/>
          <p:nvPr/>
        </p:nvSpPr>
        <p:spPr>
          <a:xfrm>
            <a:off x="4329113" y="2090738"/>
            <a:ext cx="4630737" cy="3128962"/>
          </a:xfrm>
          <a:prstGeom prst="verticalScroll">
            <a:avLst>
              <a:gd name="adj" fmla="val 12500"/>
            </a:avLst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sz="5400" err="1">
                <a:latin typeface="Times New Roman" panose="02020603050405020304" pitchFamily="18" charset="0"/>
              </a:rPr>
              <a:t>Quan sát tranh và trả lời câu hỏi</a:t>
            </a:r>
            <a:endParaRPr sz="5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1522" name="Picture 21521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Picture 21522" descr="Ve sinh than ki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848600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474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76" name="MSj04378740000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9" name="Text Box 105478"/>
          <p:cNvSpPr txBox="1"/>
          <p:nvPr/>
        </p:nvSpPr>
        <p:spPr>
          <a:xfrm>
            <a:off x="1066800" y="1981200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400" err="1">
                <a:solidFill>
                  <a:srgbClr val="0000FF"/>
                </a:solidFill>
                <a:latin typeface="Times New Roman" panose="02020603050405020304" pitchFamily="18" charset="0"/>
              </a:rPr>
              <a:t>Câu 1:Nhân vật trong mỗi tranh đang làm gì</a:t>
            </a:r>
            <a:r>
              <a:rPr sz="4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4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80" name="Text Box 105479"/>
          <p:cNvSpPr txBox="1"/>
          <p:nvPr/>
        </p:nvSpPr>
        <p:spPr>
          <a:xfrm>
            <a:off x="2270125" y="319087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>
              <a:latin typeface="Times New Roman" panose="02020603050405020304" pitchFamily="18" charset="0"/>
            </a:endParaRPr>
          </a:p>
        </p:txBody>
      </p:sp>
      <p:sp>
        <p:nvSpPr>
          <p:cNvPr id="105481" name="Text Box 105480"/>
          <p:cNvSpPr txBox="1"/>
          <p:nvPr/>
        </p:nvSpPr>
        <p:spPr>
          <a:xfrm>
            <a:off x="1066800" y="3733800"/>
            <a:ext cx="67056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400" err="1">
                <a:solidFill>
                  <a:srgbClr val="0000FF"/>
                </a:solidFill>
                <a:latin typeface="Times New Roman" panose="02020603050405020304" pitchFamily="18" charset="0"/>
              </a:rPr>
              <a:t>Câu 2: Việc làm trong mỗi tranh có lợi hay có hại cho cơ quan thần kinh</a:t>
            </a:r>
            <a:r>
              <a:rPr sz="440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vi-VN" sz="4400">
                <a:solidFill>
                  <a:srgbClr val="0000FF"/>
                </a:solidFill>
                <a:latin typeface="Times New Roman" panose="02020603050405020304" pitchFamily="18" charset="0"/>
              </a:rPr>
              <a:t>Vì sao?</a:t>
            </a:r>
            <a:endParaRPr lang="vi-VN" sz="4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82" name="Rectangle 105481"/>
          <p:cNvSpPr/>
          <p:nvPr/>
        </p:nvSpPr>
        <p:spPr>
          <a:xfrm>
            <a:off x="2209800" y="1044575"/>
            <a:ext cx="545211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sz="4800" b="1" err="1">
                <a:solidFill>
                  <a:srgbClr val="FF0066"/>
                </a:solidFill>
                <a:latin typeface="Times New Roman" panose="02020603050405020304" pitchFamily="18" charset="0"/>
              </a:rPr>
              <a:t>Thảo luận nhóm</a:t>
            </a:r>
            <a:r>
              <a:rPr sz="4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vi-VN" sz="4800" b="1">
                <a:solidFill>
                  <a:srgbClr val="FF0066"/>
                </a:solidFill>
                <a:latin typeface="Times New Roman" panose="02020603050405020304" pitchFamily="18" charset="0"/>
              </a:rPr>
              <a:t>đôi</a:t>
            </a:r>
            <a:endParaRPr lang="vi-VN" sz="4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6" name="Text Box 22535"/>
          <p:cNvSpPr txBox="1"/>
          <p:nvPr/>
        </p:nvSpPr>
        <p:spPr>
          <a:xfrm>
            <a:off x="685800" y="4495800"/>
            <a:ext cx="7620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Bạn nhỏ đang ngủ </a:t>
            </a:r>
            <a:r>
              <a:rPr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-&gt; </a:t>
            </a: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có lợi cho cơ quan thần kinh.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539" name="Text Box 22538"/>
          <p:cNvSpPr txBox="1"/>
          <p:nvPr/>
        </p:nvSpPr>
        <p:spPr>
          <a:xfrm>
            <a:off x="609600" y="5486400"/>
            <a:ext cx="8305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Vì khi đó cơ quan thần kinh được nghỉ ngơi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2540" name="Picture 22539" descr="ng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73380"/>
            <a:ext cx="7924800" cy="3929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Picture 22547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60" name="Text Box 23559"/>
          <p:cNvSpPr txBox="1"/>
          <p:nvPr/>
        </p:nvSpPr>
        <p:spPr>
          <a:xfrm>
            <a:off x="685800" y="5211763"/>
            <a:ext cx="815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Vì khi đó cơ quan thần kinh được thư giãn.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3561" name="Text Box 23560"/>
          <p:cNvSpPr txBox="1"/>
          <p:nvPr/>
        </p:nvSpPr>
        <p:spPr>
          <a:xfrm>
            <a:off x="762000" y="5805488"/>
            <a:ext cx="678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b="1">
              <a:solidFill>
                <a:srgbClr val="FF0066"/>
              </a:solidFill>
              <a:latin typeface="VNI-Times" pitchFamily="2" charset="0"/>
            </a:endParaRPr>
          </a:p>
        </p:txBody>
      </p:sp>
      <p:pic>
        <p:nvPicPr>
          <p:cNvPr id="23562" name="Picture 23561" descr="tam b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80772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Picture 23568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0" name="Text Box 23569"/>
          <p:cNvSpPr txBox="1"/>
          <p:nvPr/>
        </p:nvSpPr>
        <p:spPr>
          <a:xfrm>
            <a:off x="762000" y="4038600"/>
            <a:ext cx="73310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Các bạn nhỏ đang chơi trên bãi biển -&gt; có lợi cho cơ quan thần kinh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81" name="Text Box 24580"/>
          <p:cNvSpPr txBox="1"/>
          <p:nvPr/>
        </p:nvSpPr>
        <p:spPr>
          <a:xfrm>
            <a:off x="685800" y="4419600"/>
            <a:ext cx="7772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Bạn nhỏ đọc sách đến 11 giờ đêm</a:t>
            </a:r>
            <a:r>
              <a:rPr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 -&gt; </a:t>
            </a: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không có lợi cho cơ quan thần kinh.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4583" name="Text Box 24582"/>
          <p:cNvSpPr txBox="1"/>
          <p:nvPr/>
        </p:nvSpPr>
        <p:spPr>
          <a:xfrm>
            <a:off x="457200" y="5334000"/>
            <a:ext cx="845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Vì đọc sách quá khuya sẽ làm thần kinh bị mệt.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4584" name="Picture 24583" descr="doc sac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57200"/>
            <a:ext cx="79248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Picture 24590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7" name="Text Box 28676"/>
          <p:cNvSpPr txBox="1"/>
          <p:nvPr/>
        </p:nvSpPr>
        <p:spPr>
          <a:xfrm>
            <a:off x="838200" y="3832860"/>
            <a:ext cx="76962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Bạn nhỏ đang chơi trò chơi trên máy vi tính -&gt; có lợi nếu bạn chơi một lúc, vì lúc đó thần kinh được thư giãn. </a:t>
            </a:r>
            <a:endParaRPr lang="vi-VN" sz="3200" b="1" err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Có hại nếu bạn chơi quá lâu vì làm căng thẳng đầu óc.</a:t>
            </a:r>
            <a:endParaRPr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8680" name="Picture 28679" descr="xem vi t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7924800" cy="359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0" name="Picture 28689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701" name="Text Box 29700"/>
          <p:cNvSpPr txBox="1"/>
          <p:nvPr/>
        </p:nvSpPr>
        <p:spPr>
          <a:xfrm>
            <a:off x="685800" y="4495800"/>
            <a:ext cx="7543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600" b="1" err="1">
                <a:solidFill>
                  <a:srgbClr val="0000FF"/>
                </a:solidFill>
                <a:cs typeface="Times New Roman" panose="02020603050405020304" pitchFamily="18" charset="0"/>
              </a:rPr>
              <a:t>Xem biểu diễn văn nghệ</a:t>
            </a:r>
            <a:r>
              <a:rPr sz="3600" b="1" err="1">
                <a:solidFill>
                  <a:srgbClr val="0000FF"/>
                </a:solidFill>
                <a:cs typeface="Times New Roman" panose="02020603050405020304" pitchFamily="18" charset="0"/>
              </a:rPr>
              <a:t> -&gt;</a:t>
            </a:r>
            <a:r>
              <a:rPr lang="vi-VN" sz="3600" b="1" err="1">
                <a:solidFill>
                  <a:srgbClr val="0000FF"/>
                </a:solidFill>
                <a:cs typeface="Times New Roman" panose="02020603050405020304" pitchFamily="18" charset="0"/>
              </a:rPr>
              <a:t>có lợi cho cơ quan thần kinh.</a:t>
            </a:r>
            <a:endParaRPr lang="vi-VN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9704" name="Picture 29703" descr="xem kic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81000"/>
            <a:ext cx="8077200" cy="404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1" name="Picture 29710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2" name="Text Box 29711"/>
          <p:cNvSpPr txBox="1"/>
          <p:nvPr/>
        </p:nvSpPr>
        <p:spPr>
          <a:xfrm>
            <a:off x="762000" y="5638800"/>
            <a:ext cx="77803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Vì khi giải trí thần kinh được thư giãn</a:t>
            </a: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5" name="Text Box 30724"/>
          <p:cNvSpPr txBox="1"/>
          <p:nvPr/>
        </p:nvSpPr>
        <p:spPr>
          <a:xfrm>
            <a:off x="762000" y="4387850"/>
            <a:ext cx="7543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Bạn nhỏ được bố mẹ chăm sóc</a:t>
            </a:r>
            <a:r>
              <a:rPr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 -&gt; </a:t>
            </a: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có lợi cho cơ quan thần kinh</a:t>
            </a:r>
            <a:r>
              <a:rPr sz="3200" b="1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727" name="Text Box 30726"/>
          <p:cNvSpPr txBox="1"/>
          <p:nvPr/>
        </p:nvSpPr>
        <p:spPr>
          <a:xfrm>
            <a:off x="914400" y="5668963"/>
            <a:ext cx="7467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>
                <a:solidFill>
                  <a:srgbClr val="0000FF"/>
                </a:solidFill>
                <a:cs typeface="Times New Roman" panose="02020603050405020304" pitchFamily="18" charset="0"/>
              </a:rPr>
              <a:t>Vì khi đó bạn vui vẻ, được yêu thương.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28" name="Picture 30727" descr="thuong ye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8001000" cy="404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30734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9" name="Text Box 31748"/>
          <p:cNvSpPr txBox="1"/>
          <p:nvPr/>
        </p:nvSpPr>
        <p:spPr>
          <a:xfrm>
            <a:off x="762000" y="4495800"/>
            <a:ext cx="7467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Bạn nhỏ bị đánh đập</a:t>
            </a:r>
            <a:r>
              <a:rPr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 -&gt; </a:t>
            </a: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không có lợi cho cơ quan thần kinh</a:t>
            </a:r>
            <a:r>
              <a:rPr sz="3200" b="1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1751" name="Text Box 31750"/>
          <p:cNvSpPr txBox="1"/>
          <p:nvPr/>
        </p:nvSpPr>
        <p:spPr>
          <a:xfrm>
            <a:off x="838200" y="5668963"/>
            <a:ext cx="7543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Vì khi bị đánh bạn nhỏ đau và sợ hãi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1752" name="Picture 31751" descr="bi d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8001000" cy="409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Picture 31758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Title 9728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239000" cy="533400"/>
          </a:xfrm>
        </p:spPr>
        <p:txBody>
          <a:bodyPr anchor="ctr"/>
          <a:p>
            <a:r>
              <a:rPr lang="en-US" sz="3600" b="1">
                <a:solidFill>
                  <a:srgbClr val="FF3300"/>
                </a:solidFill>
              </a:rPr>
              <a:t>KIỂM TRA BÀI CŨ</a:t>
            </a:r>
            <a:endParaRPr lang="en-US" sz="3600" b="1">
              <a:solidFill>
                <a:srgbClr val="FF3300"/>
              </a:solidFill>
            </a:endParaRPr>
          </a:p>
        </p:txBody>
      </p:sp>
      <p:sp>
        <p:nvSpPr>
          <p:cNvPr id="97283" name="Content Placeholder 97282"/>
          <p:cNvSpPr>
            <a:spLocks noGrp="1"/>
          </p:cNvSpPr>
          <p:nvPr>
            <p:ph idx="1"/>
          </p:nvPr>
        </p:nvSpPr>
        <p:spPr>
          <a:xfrm>
            <a:off x="2057400" y="1004888"/>
            <a:ext cx="6553200" cy="671512"/>
          </a:xfrm>
        </p:spPr>
        <p:txBody>
          <a:bodyPr anchor="t"/>
          <a:p>
            <a:pPr algn="just">
              <a:lnSpc>
                <a:spcPct val="80000"/>
              </a:lnSpc>
              <a:buNone/>
            </a:pPr>
            <a:r>
              <a:rPr lang="en-US" sz="4000" b="1" dirty="0" err="1"/>
              <a:t>Em hãy chọn ý đúng nhất</a:t>
            </a:r>
            <a:r>
              <a:rPr lang="en-US" sz="4000" b="1"/>
              <a:t>:</a:t>
            </a:r>
            <a:endParaRPr lang="en-US" sz="4000" b="1"/>
          </a:p>
        </p:txBody>
      </p:sp>
      <p:sp>
        <p:nvSpPr>
          <p:cNvPr id="97284" name="Rectangle 97283"/>
          <p:cNvSpPr/>
          <p:nvPr/>
        </p:nvSpPr>
        <p:spPr>
          <a:xfrm>
            <a:off x="533400" y="1619250"/>
            <a:ext cx="8077200" cy="180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 i="1" err="1">
                <a:latin typeface="Times New Roman" panose="02020603050405020304" pitchFamily="18" charset="0"/>
              </a:rPr>
              <a:t>Câu</a:t>
            </a:r>
            <a:r>
              <a:rPr lang="en-US" sz="4000" b="1" err="1">
                <a:latin typeface="Times New Roman" panose="02020603050405020304" pitchFamily="18" charset="0"/>
              </a:rPr>
              <a:t> 1: Cơ quan nào điều khiển hoạt động của cơ thể</a:t>
            </a:r>
            <a:r>
              <a:rPr lang="en-US" sz="4000" b="1">
                <a:latin typeface="Times New Roman" panose="02020603050405020304" pitchFamily="18" charset="0"/>
              </a:rPr>
              <a:t>?</a:t>
            </a:r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97285" name="Rectangle 97284"/>
          <p:cNvSpPr/>
          <p:nvPr/>
        </p:nvSpPr>
        <p:spPr>
          <a:xfrm>
            <a:off x="762000" y="43434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c. Cả a và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b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6" name="Rectangle 97285"/>
          <p:cNvSpPr/>
          <p:nvPr/>
        </p:nvSpPr>
        <p:spPr>
          <a:xfrm>
            <a:off x="719138" y="3657600"/>
            <a:ext cx="8424862" cy="852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 i="1">
                <a:solidFill>
                  <a:srgbClr val="0000FF"/>
                </a:solidFill>
                <a:latin typeface="Garamond" panose="02020404030301010803" pitchFamily="18" charset="0"/>
              </a:rPr>
              <a:t> 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b. Cơ quan thần kinh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7" name="Rectangle 97286"/>
          <p:cNvSpPr/>
          <p:nvPr/>
        </p:nvSpPr>
        <p:spPr>
          <a:xfrm>
            <a:off x="990600" y="2895600"/>
            <a:ext cx="79248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a. Cơ quan bài tiết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8" name="Oval 97287"/>
          <p:cNvSpPr/>
          <p:nvPr/>
        </p:nvSpPr>
        <p:spPr>
          <a:xfrm>
            <a:off x="838200" y="3657600"/>
            <a:ext cx="685800" cy="685800"/>
          </a:xfrm>
          <a:prstGeom prst="ellipse">
            <a:avLst/>
          </a:prstGeom>
          <a:solidFill>
            <a:srgbClr val="3366FF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p>
            <a:pPr algn="ctr" eaLnBrk="0" hangingPunct="0"/>
            <a:r>
              <a:rPr lang="en-US" sz="3600" b="1">
                <a:latin typeface="Times New Roman" panose="02020603050405020304" pitchFamily="18" charset="0"/>
              </a:rPr>
              <a:t>b</a:t>
            </a:r>
            <a:endParaRPr 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728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728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28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72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  <p:bldP spid="97283" grpId="0" build="p"/>
      <p:bldP spid="97284" grpId="0"/>
      <p:bldP spid="97285" grpId="0"/>
      <p:bldP spid="97286" grpId="0"/>
      <p:bldP spid="97287" grpId="0"/>
      <p:bldP spid="9728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2782" name="Picture 32781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3" name="Text Box 32782"/>
          <p:cNvSpPr txBox="1"/>
          <p:nvPr/>
        </p:nvSpPr>
        <p:spPr>
          <a:xfrm>
            <a:off x="838200" y="2057400"/>
            <a:ext cx="7772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err="1">
                <a:solidFill>
                  <a:srgbClr val="FF0066"/>
                </a:solidFill>
                <a:latin typeface="Times New Roman" panose="02020603050405020304" pitchFamily="18" charset="0"/>
              </a:rPr>
              <a:t>Ngủ, nghỉ ngơi, vui chơi, giải trí đúng thời gian và được bố mẹ chăm sóc</a:t>
            </a:r>
            <a:r>
              <a:rPr sz="3600" b="1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  <a:endParaRPr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Text Box 32783"/>
          <p:cNvSpPr txBox="1"/>
          <p:nvPr/>
        </p:nvSpPr>
        <p:spPr>
          <a:xfrm>
            <a:off x="1279525" y="334327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>
              <a:latin typeface="Times New Roman" panose="02020603050405020304" pitchFamily="18" charset="0"/>
            </a:endParaRPr>
          </a:p>
        </p:txBody>
      </p:sp>
      <p:sp>
        <p:nvSpPr>
          <p:cNvPr id="32785" name="Text Box 32784"/>
          <p:cNvSpPr txBox="1"/>
          <p:nvPr/>
        </p:nvSpPr>
        <p:spPr>
          <a:xfrm>
            <a:off x="914400" y="3178175"/>
            <a:ext cx="7543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Những việc làm nào có hại cho cơ quan thần kinh</a:t>
            </a: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6" name="Text Box 32785"/>
          <p:cNvSpPr txBox="1"/>
          <p:nvPr/>
        </p:nvSpPr>
        <p:spPr>
          <a:xfrm>
            <a:off x="914400" y="762000"/>
            <a:ext cx="7696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Những việc làm nào của các bạn trong tranh có lợi cho cơ quan thần kinh</a:t>
            </a: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7" name="Text Box 32786"/>
          <p:cNvSpPr txBox="1"/>
          <p:nvPr/>
        </p:nvSpPr>
        <p:spPr>
          <a:xfrm>
            <a:off x="990600" y="4419600"/>
            <a:ext cx="59359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3600" b="1" err="1">
                <a:solidFill>
                  <a:srgbClr val="FF0066"/>
                </a:solidFill>
                <a:latin typeface="Times New Roman" panose="02020603050405020304" pitchFamily="18" charset="0"/>
              </a:rPr>
              <a:t>Đọc sách khuya, bị đánh đập</a:t>
            </a:r>
            <a:r>
              <a:rPr sz="3600" b="1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  <a:endParaRPr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5" grpId="0"/>
      <p:bldP spid="32786" grpId="0"/>
      <p:bldP spid="327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931" name="Picture 124930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933" name="Picture 124932" descr="hoasu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4" name="Rectangle 124933"/>
          <p:cNvSpPr/>
          <p:nvPr/>
        </p:nvSpPr>
        <p:spPr>
          <a:xfrm>
            <a:off x="914400" y="6096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VNI-Times" pitchFamily="2" charset="0"/>
                <a:ea typeface="VNI-Times" pitchFamily="2" charset="0"/>
              </a:rPr>
              <a:t>KẾT LUẬN</a:t>
            </a:r>
            <a:endParaRPr lang="vi-VN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24936" name="Text Box 124935"/>
          <p:cNvSpPr txBox="1"/>
          <p:nvPr/>
        </p:nvSpPr>
        <p:spPr>
          <a:xfrm>
            <a:off x="762000" y="1447800"/>
            <a:ext cx="8001000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sz="3600" b="1" err="1">
                <a:latin typeface="Times New Roman" panose="02020603050405020304" pitchFamily="18" charset="0"/>
              </a:rPr>
              <a:t>- Chúng ta làm việc nhưng cũng phải thư giãn, nghỉ ngơi để cơ quan thần kinh được nghỉ ngơi, tránh làm việc mệt mỏi quá sức</a:t>
            </a:r>
            <a:r>
              <a:rPr sz="3600" b="1" err="1">
                <a:latin typeface="Times New Roman" panose="02020603050405020304" pitchFamily="18" charset="0"/>
              </a:rPr>
              <a:t>.</a:t>
            </a:r>
            <a:endParaRPr sz="3600" b="1" err="1">
              <a:latin typeface="Times New Roman" panose="02020603050405020304" pitchFamily="18" charset="0"/>
            </a:endParaRPr>
          </a:p>
          <a:p>
            <a:r>
              <a:rPr lang="vi-VN" sz="3600" b="1" err="1">
                <a:latin typeface="Times New Roman" panose="02020603050405020304" pitchFamily="18" charset="0"/>
              </a:rPr>
              <a:t>-</a:t>
            </a:r>
            <a:r>
              <a:rPr sz="3600" b="1" err="1">
                <a:latin typeface="Times New Roman" panose="02020603050405020304" pitchFamily="18" charset="0"/>
              </a:rPr>
              <a:t> </a:t>
            </a:r>
            <a:r>
              <a:rPr lang="vi-VN" sz="3600" b="1" err="1">
                <a:latin typeface="Times New Roman" panose="02020603050405020304" pitchFamily="18" charset="0"/>
              </a:rPr>
              <a:t>Khi chúng ta vui vẻ, hạnh phúc, được yêu thương, chăm sóc sẽ rất tốt cho cơ quan thần kinh</a:t>
            </a:r>
            <a:r>
              <a:rPr sz="3600" b="1" err="1">
                <a:latin typeface="Times New Roman" panose="02020603050405020304" pitchFamily="18" charset="0"/>
              </a:rPr>
              <a:t>. </a:t>
            </a:r>
            <a:r>
              <a:rPr lang="vi-VN" sz="3600" b="1" err="1">
                <a:latin typeface="Times New Roman" panose="02020603050405020304" pitchFamily="18" charset="0"/>
              </a:rPr>
              <a:t>Ngược lại, nếu bị buồn bã, sợ hãi hay bị đau đớn sẽ có hại cho cơ quan thần kinh.</a:t>
            </a:r>
            <a:endParaRPr sz="3600" b="1" err="1">
              <a:latin typeface="Times New Roman" panose="02020603050405020304" pitchFamily="18" charset="0"/>
            </a:endParaRPr>
          </a:p>
          <a:p>
            <a:endParaRPr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Picture 92161" descr="giot nuo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Rectangle 92162" descr="White marble"/>
          <p:cNvSpPr/>
          <p:nvPr/>
        </p:nvSpPr>
        <p:spPr>
          <a:xfrm>
            <a:off x="1028700" y="2286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3600">
                <a:blipFill rotWithShape="0">
                  <a:blip r:embed="rId2"/>
                </a:blipFill>
                <a:latin typeface="Arial" panose="020B0604020202020204" pitchFamily="34" charset="0"/>
                <a:ea typeface="Arial" panose="020B0604020202020204" pitchFamily="34" charset="0"/>
              </a:rPr>
              <a:t>HOẠT ĐỘNG 2</a:t>
            </a:r>
            <a:endParaRPr lang="en-US" sz="3600">
              <a:blipFill rotWithShape="0">
                <a:blip r:embed="rId2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164" name="Smiley Face 9216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9400" y="4572000"/>
            <a:ext cx="1447800" cy="1219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sz="240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5" name="Explosion 1 92164"/>
          <p:cNvSpPr/>
          <p:nvPr/>
        </p:nvSpPr>
        <p:spPr>
          <a:xfrm>
            <a:off x="1371600" y="914400"/>
            <a:ext cx="6477000" cy="3505200"/>
          </a:xfrm>
          <a:prstGeom prst="irregularSeal1">
            <a:avLst/>
          </a:prstGeom>
          <a:solidFill>
            <a:srgbClr val="FFCCFF"/>
          </a:solidFill>
          <a:ln w="9525" cap="flat" cmpd="sng">
            <a:solidFill>
              <a:srgbClr val="FF505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2166" name="Text Box 92165"/>
          <p:cNvSpPr txBox="1"/>
          <p:nvPr/>
        </p:nvSpPr>
        <p:spPr>
          <a:xfrm>
            <a:off x="2438400" y="2084388"/>
            <a:ext cx="47244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vi-VN" sz="8000" b="1">
                <a:latin typeface="Times New Roman" panose="02020603050405020304" pitchFamily="18" charset="0"/>
              </a:rPr>
              <a:t>Đóng vai</a:t>
            </a:r>
            <a:endParaRPr lang="vi-VN" sz="8000" b="1">
              <a:latin typeface="Times New Roman" panose="02020603050405020304" pitchFamily="18" charset="0"/>
            </a:endParaRPr>
          </a:p>
        </p:txBody>
      </p:sp>
      <p:pic>
        <p:nvPicPr>
          <p:cNvPr id="92167" name="Picture 92166" descr="ImageX[10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57600"/>
            <a:ext cx="22098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4829" name="Picture 34828" descr="lo l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3905250"/>
            <a:ext cx="295275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0" name="Picture 34829" descr="so 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905250"/>
            <a:ext cx="32766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1" name="Picture 34830" descr="tuc gi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2" name="Picture 34831" descr="vui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14400"/>
            <a:ext cx="33528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3" name="Text Box 34832"/>
          <p:cNvSpPr txBox="1"/>
          <p:nvPr/>
        </p:nvSpPr>
        <p:spPr>
          <a:xfrm>
            <a:off x="1828800" y="3200400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b="1" err="1">
                <a:solidFill>
                  <a:srgbClr val="0000FF"/>
                </a:solidFill>
                <a:cs typeface="Times New Roman" panose="02020603050405020304" pitchFamily="18" charset="0"/>
              </a:rPr>
              <a:t>Tức giận</a:t>
            </a:r>
            <a:endParaRPr lang="vi-VN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4834" name="Text Box 34833"/>
          <p:cNvSpPr txBox="1"/>
          <p:nvPr/>
        </p:nvSpPr>
        <p:spPr>
          <a:xfrm>
            <a:off x="5867400" y="3200400"/>
            <a:ext cx="1676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3200" b="1" err="1">
                <a:solidFill>
                  <a:srgbClr val="0000FF"/>
                </a:solidFill>
                <a:cs typeface="Times New Roman" panose="02020603050405020304" pitchFamily="18" charset="0"/>
              </a:rPr>
              <a:t>Vui vẻ</a:t>
            </a:r>
            <a:endParaRPr lang="vi-VN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4835" name="Text Box 34834"/>
          <p:cNvSpPr txBox="1"/>
          <p:nvPr/>
        </p:nvSpPr>
        <p:spPr>
          <a:xfrm>
            <a:off x="1828800" y="5715000"/>
            <a:ext cx="16065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b="1" err="1">
                <a:solidFill>
                  <a:srgbClr val="0000FF"/>
                </a:solidFill>
                <a:cs typeface="Times New Roman" panose="02020603050405020304" pitchFamily="18" charset="0"/>
              </a:rPr>
              <a:t>Lo lắng</a:t>
            </a:r>
            <a:endParaRPr lang="vi-VN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4836" name="Text Box 34835"/>
          <p:cNvSpPr txBox="1"/>
          <p:nvPr/>
        </p:nvSpPr>
        <p:spPr>
          <a:xfrm>
            <a:off x="5638800" y="5699125"/>
            <a:ext cx="1905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b="1" err="1">
                <a:solidFill>
                  <a:srgbClr val="0000FF"/>
                </a:solidFill>
                <a:cs typeface="Times New Roman" panose="02020603050405020304" pitchFamily="18" charset="0"/>
              </a:rPr>
              <a:t>Sợ hãi</a:t>
            </a:r>
            <a:endParaRPr lang="vi-VN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43" name="Picture 34842" descr="tu nhien xa hoi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48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/>
      <p:bldP spid="34835" grpId="0"/>
      <p:bldP spid="34836" grpId="0"/>
      <p:bldP spid="34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5070" name="Picture 45069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73" name="Text Box 45072"/>
          <p:cNvSpPr txBox="1"/>
          <p:nvPr/>
        </p:nvSpPr>
        <p:spPr>
          <a:xfrm>
            <a:off x="838200" y="685800"/>
            <a:ext cx="7696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Những trạng thái tâm lí nào có hại cho cơ quan thần kinh</a:t>
            </a: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4" name="Text Box 45073"/>
          <p:cNvSpPr txBox="1"/>
          <p:nvPr/>
        </p:nvSpPr>
        <p:spPr>
          <a:xfrm>
            <a:off x="762000" y="1905000"/>
            <a:ext cx="77724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sz="4000" b="1" err="1">
                <a:solidFill>
                  <a:srgbClr val="FF0066"/>
                </a:solidFill>
                <a:latin typeface="Times New Roman" panose="02020603050405020304" pitchFamily="18" charset="0"/>
              </a:rPr>
              <a:t>Trạng thái tức giận, lo lắng, sợ hãi</a:t>
            </a:r>
            <a:r>
              <a:rPr sz="4000" b="1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  <a:endParaRPr sz="40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5" name="Text Box 45074"/>
          <p:cNvSpPr txBox="1"/>
          <p:nvPr/>
        </p:nvSpPr>
        <p:spPr>
          <a:xfrm>
            <a:off x="914400" y="2667000"/>
            <a:ext cx="77724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Khi gặp những trạng thái có hại cho cơ quan thần kinh các em cần phải làm gì</a:t>
            </a: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6" name="Text Box 45075"/>
          <p:cNvSpPr txBox="1"/>
          <p:nvPr/>
        </p:nvSpPr>
        <p:spPr>
          <a:xfrm>
            <a:off x="838200" y="4572000"/>
            <a:ext cx="7543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err="1">
                <a:solidFill>
                  <a:srgbClr val="FF0066"/>
                </a:solidFill>
                <a:latin typeface="Times New Roman" panose="02020603050405020304" pitchFamily="18" charset="0"/>
              </a:rPr>
              <a:t>Cần phải tránh để bảo vệ cho cơ quan thần kinh</a:t>
            </a:r>
            <a:r>
              <a:rPr sz="3600" b="1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  <a:endParaRPr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/>
      <p:bldP spid="45074" grpId="0"/>
      <p:bldP spid="45075" grpId="0"/>
      <p:bldP spid="450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5" name="Picture 125954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7" name="Picture 125956" descr="bsc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8" name="Rectangle 125957"/>
          <p:cNvSpPr>
            <a:spLocks noTextEdit="1"/>
          </p:cNvSpPr>
          <p:nvPr/>
        </p:nvSpPr>
        <p:spPr>
          <a:xfrm>
            <a:off x="1447800" y="152400"/>
            <a:ext cx="6019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VNI-Times" pitchFamily="2" charset="0"/>
                <a:ea typeface="VNI-Times" pitchFamily="2" charset="0"/>
              </a:rPr>
              <a:t>Kết luận</a:t>
            </a:r>
            <a:endParaRPr lang="vi-V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25959" name="Text Box 125958"/>
          <p:cNvSpPr txBox="1"/>
          <p:nvPr/>
        </p:nvSpPr>
        <p:spPr>
          <a:xfrm>
            <a:off x="685800" y="1828800"/>
            <a:ext cx="76200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Chúng ta cần luôn vui vẻ với mọi người. Điều đó có lợi cho cơ quan thần kinh của chúng ta và người khác.</a:t>
            </a:r>
            <a:endParaRPr sz="3200" b="1" err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 Sự tức giận hay sợ hãi, lo lắng đều có hại cho cơ quan thần kinh vì làm cho thần kinh căng thẳng. </a:t>
            </a:r>
            <a:endParaRPr sz="3200" b="1" err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=&gt; </a:t>
            </a:r>
            <a:r>
              <a:rPr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Do đó cần tạo không khí vui vẻ, giúp đỡ, chia sẻ niềm vui cho bạn bè và mọi người xung quanh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0" name="Picture 94209" descr="Anh dep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Rectangle 94210"/>
          <p:cNvSpPr/>
          <p:nvPr/>
        </p:nvSpPr>
        <p:spPr>
          <a:xfrm>
            <a:off x="2209800" y="2057400"/>
            <a:ext cx="4953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3</a:t>
            </a:r>
            <a:endParaRPr lang="en-US" sz="4000" b="1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vi-VN" altLang="en-US" sz="40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Thảo luận nhóm</a:t>
            </a:r>
            <a:endParaRPr lang="vi-VN" altLang="en-US" sz="4000" b="1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6876" name="Picture 36875" descr="co loi co h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57200"/>
            <a:ext cx="7924800" cy="594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4" name="Picture 36883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6" name="Picture 108545" descr="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7" name="Text Placeholder 108546"/>
          <p:cNvSpPr txBox="1"/>
          <p:nvPr>
            <p:ph type="body" idx="1"/>
          </p:nvPr>
        </p:nvSpPr>
        <p:spPr>
          <a:xfrm>
            <a:off x="1371600" y="828040"/>
            <a:ext cx="7010400" cy="4449763"/>
          </a:xfrm>
        </p:spPr>
        <p:txBody>
          <a:bodyPr vert="horz" wrap="square" lIns="91440" tIns="45720" rIns="91440" bIns="45720" anchor="t"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b="1" dirty="0" err="1">
                <a:solidFill>
                  <a:srgbClr val="0000FF"/>
                </a:solidFill>
              </a:rPr>
              <a:t>  Nhóm </a:t>
            </a:r>
            <a:r>
              <a:rPr lang="vi-VN" b="1" dirty="0" err="1">
                <a:solidFill>
                  <a:srgbClr val="0000FF"/>
                </a:solidFill>
              </a:rPr>
              <a:t>1: Nhóm</a:t>
            </a:r>
            <a:r>
              <a:rPr b="1" dirty="0" err="1">
                <a:solidFill>
                  <a:srgbClr val="0000FF"/>
                </a:solidFill>
              </a:rPr>
              <a:t> có lợi cho cơ quan thần kinh</a:t>
            </a:r>
            <a:r>
              <a:rPr b="1">
                <a:solidFill>
                  <a:srgbClr val="0000FF"/>
                </a:solidFill>
              </a:rPr>
              <a:t>.</a:t>
            </a:r>
            <a:endParaRPr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b="1" dirty="0" err="1">
                <a:solidFill>
                  <a:srgbClr val="0000FF"/>
                </a:solidFill>
              </a:rPr>
              <a:t>Nhóm </a:t>
            </a:r>
            <a:r>
              <a:rPr lang="vi-VN" b="1" dirty="0" err="1">
                <a:solidFill>
                  <a:srgbClr val="0000FF"/>
                </a:solidFill>
              </a:rPr>
              <a:t>2: Nhóm</a:t>
            </a:r>
            <a:r>
              <a:rPr b="1" dirty="0" err="1">
                <a:solidFill>
                  <a:srgbClr val="0000FF"/>
                </a:solidFill>
              </a:rPr>
              <a:t> có hại cho cơ quan thần kinh</a:t>
            </a:r>
            <a:r>
              <a:rPr b="1">
                <a:solidFill>
                  <a:srgbClr val="0000FF"/>
                </a:solidFill>
              </a:rPr>
              <a:t>.</a:t>
            </a:r>
            <a:endParaRPr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b="1" dirty="0" err="1">
                <a:solidFill>
                  <a:srgbClr val="0000FF"/>
                </a:solidFill>
              </a:rPr>
              <a:t>Nhóm </a:t>
            </a:r>
            <a:r>
              <a:rPr lang="vi-VN" b="1" dirty="0" err="1">
                <a:solidFill>
                  <a:srgbClr val="0000FF"/>
                </a:solidFill>
              </a:rPr>
              <a:t>3: Nhóm</a:t>
            </a:r>
            <a:r>
              <a:rPr b="1" dirty="0" err="1">
                <a:solidFill>
                  <a:srgbClr val="0000FF"/>
                </a:solidFill>
              </a:rPr>
              <a:t> rất nguy hiểm với</a:t>
            </a:r>
            <a:endParaRPr b="1" dirty="0" err="1">
              <a:solidFill>
                <a:srgbClr val="0000FF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b="1" dirty="0" err="1">
                <a:solidFill>
                  <a:srgbClr val="0000FF"/>
                </a:solidFill>
              </a:rPr>
              <a:t> cơ quan thần kinh</a:t>
            </a:r>
            <a:r>
              <a:rPr b="1">
                <a:solidFill>
                  <a:srgbClr val="0000FF"/>
                </a:solidFill>
              </a:rPr>
              <a:t>.</a:t>
            </a:r>
            <a:endParaRPr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None/>
            </a:pPr>
            <a:endParaRPr sz="2800" b="1">
              <a:solidFill>
                <a:srgbClr val="0000FF"/>
              </a:solidFill>
            </a:endParaRPr>
          </a:p>
          <a:p>
            <a:pPr>
              <a:buNone/>
            </a:pPr>
            <a:endParaRPr sz="2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854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854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854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854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4" name="Picture 115713" descr="co loi co h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57200"/>
            <a:ext cx="7924800" cy="594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5" name="Picture 115714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0035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239000" cy="533400"/>
          </a:xfrm>
        </p:spPr>
        <p:txBody>
          <a:bodyPr anchor="ctr"/>
          <a:p>
            <a:r>
              <a:rPr lang="en-US" sz="3600" b="1">
                <a:solidFill>
                  <a:srgbClr val="FF3300"/>
                </a:solidFill>
              </a:rPr>
              <a:t>KIỂM TRA BÀI CŨ</a:t>
            </a:r>
            <a:endParaRPr lang="en-US" sz="3600" b="1">
              <a:solidFill>
                <a:srgbClr val="FF3300"/>
              </a:solidFill>
            </a:endParaRPr>
          </a:p>
        </p:txBody>
      </p:sp>
      <p:sp>
        <p:nvSpPr>
          <p:cNvPr id="7170" name="Text Placeholder 100354"/>
          <p:cNvSpPr>
            <a:spLocks noGrp="1"/>
          </p:cNvSpPr>
          <p:nvPr>
            <p:ph idx="1"/>
          </p:nvPr>
        </p:nvSpPr>
        <p:spPr>
          <a:xfrm>
            <a:off x="2133600" y="966788"/>
            <a:ext cx="6400800" cy="685800"/>
          </a:xfrm>
        </p:spPr>
        <p:txBody>
          <a:bodyPr anchor="t"/>
          <a:p>
            <a:pPr algn="just">
              <a:lnSpc>
                <a:spcPct val="80000"/>
              </a:lnSpc>
              <a:buNone/>
            </a:pPr>
            <a:r>
              <a:rPr lang="en-US" sz="4000" b="1" dirty="0" err="1"/>
              <a:t>Em hãy chọn ý đúng nhất</a:t>
            </a:r>
            <a:r>
              <a:rPr lang="en-US" sz="4000" b="1"/>
              <a:t>:</a:t>
            </a:r>
            <a:endParaRPr lang="en-US" sz="4000" b="1"/>
          </a:p>
        </p:txBody>
      </p:sp>
      <p:sp>
        <p:nvSpPr>
          <p:cNvPr id="100356" name="Rectangle 100355"/>
          <p:cNvSpPr/>
          <p:nvPr/>
        </p:nvSpPr>
        <p:spPr>
          <a:xfrm>
            <a:off x="609600" y="1447800"/>
            <a:ext cx="8001000" cy="13525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 i="1" err="1">
                <a:latin typeface="Times New Roman" panose="02020603050405020304" pitchFamily="18" charset="0"/>
              </a:rPr>
              <a:t>Câu</a:t>
            </a:r>
            <a:r>
              <a:rPr lang="en-US" sz="4000" b="1" err="1">
                <a:latin typeface="Times New Roman" panose="02020603050405020304" pitchFamily="18" charset="0"/>
              </a:rPr>
              <a:t> 2: Bộ phận nào của cơ quan thần kinh quan trọng nhất</a:t>
            </a:r>
            <a:r>
              <a:rPr lang="en-US" sz="4000" b="1">
                <a:latin typeface="Times New Roman" panose="02020603050405020304" pitchFamily="18" charset="0"/>
              </a:rPr>
              <a:t>?</a:t>
            </a:r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100357" name="Rectangle 100356"/>
          <p:cNvSpPr/>
          <p:nvPr/>
        </p:nvSpPr>
        <p:spPr>
          <a:xfrm>
            <a:off x="755650" y="2680970"/>
            <a:ext cx="651383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   a.  Não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8" name="Rectangle 100357"/>
          <p:cNvSpPr/>
          <p:nvPr/>
        </p:nvSpPr>
        <p:spPr>
          <a:xfrm>
            <a:off x="681355" y="344297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3600" b="1" i="1">
                <a:latin typeface="Garamond" panose="02020404030301010803" pitchFamily="18" charset="0"/>
              </a:rPr>
              <a:t>    </a:t>
            </a:r>
            <a:r>
              <a:rPr lang="en-US" sz="4000" b="1" err="1">
                <a:solidFill>
                  <a:srgbClr val="0000FF"/>
                </a:solidFill>
              </a:rPr>
              <a:t>b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. Tủy sống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9" name="Rectangle 100358"/>
          <p:cNvSpPr/>
          <p:nvPr/>
        </p:nvSpPr>
        <p:spPr>
          <a:xfrm>
            <a:off x="838200" y="4343400"/>
            <a:ext cx="8986838" cy="881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c. Dây thần kinh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0" name="Oval 100359"/>
          <p:cNvSpPr/>
          <p:nvPr/>
        </p:nvSpPr>
        <p:spPr>
          <a:xfrm>
            <a:off x="1020445" y="2800350"/>
            <a:ext cx="742950" cy="652463"/>
          </a:xfrm>
          <a:prstGeom prst="ellipse">
            <a:avLst/>
          </a:prstGeom>
          <a:solidFill>
            <a:srgbClr val="3366FF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p>
            <a:pPr algn="ctr" eaLnBrk="0" hangingPunct="0"/>
            <a:r>
              <a:rPr lang="en-US" sz="3600" b="1">
                <a:latin typeface="Times New Roman" panose="02020603050405020304" pitchFamily="18" charset="0"/>
              </a:rPr>
              <a:t>a</a:t>
            </a:r>
            <a:endParaRPr 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3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  <p:bldP spid="100359" grpId="0"/>
      <p:bldP spid="10036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92" name="Text Box 37891"/>
          <p:cNvSpPr txBox="1"/>
          <p:nvPr/>
        </p:nvSpPr>
        <p:spPr>
          <a:xfrm>
            <a:off x="533400" y="6858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>
              <a:latin typeface="VNI-Times" pitchFamily="2" charset="0"/>
            </a:endParaRPr>
          </a:p>
        </p:txBody>
      </p:sp>
      <p:sp>
        <p:nvSpPr>
          <p:cNvPr id="37894" name="Text Box 37893"/>
          <p:cNvSpPr txBox="1"/>
          <p:nvPr/>
        </p:nvSpPr>
        <p:spPr>
          <a:xfrm>
            <a:off x="609600" y="1066800"/>
            <a:ext cx="2819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600" b="1" err="1">
                <a:solidFill>
                  <a:srgbClr val="0000FF"/>
                </a:solidFill>
                <a:cs typeface="Times New Roman" panose="02020603050405020304" pitchFamily="18" charset="0"/>
              </a:rPr>
              <a:t>Nhóm có lợi</a:t>
            </a:r>
            <a:endParaRPr lang="vi-VN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7896" name="Text Box 37895"/>
          <p:cNvSpPr txBox="1"/>
          <p:nvPr/>
        </p:nvSpPr>
        <p:spPr>
          <a:xfrm>
            <a:off x="609600" y="2819400"/>
            <a:ext cx="16764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4000" b="1" err="1">
                <a:solidFill>
                  <a:srgbClr val="FF9900"/>
                </a:solidFill>
                <a:cs typeface="Times New Roman" panose="02020603050405020304" pitchFamily="18" charset="0"/>
              </a:rPr>
              <a:t>Nhóm có hại</a:t>
            </a:r>
            <a:endParaRPr lang="vi-VN" sz="3600" b="1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37897" name="Text Box 37896"/>
          <p:cNvSpPr txBox="1"/>
          <p:nvPr/>
        </p:nvSpPr>
        <p:spPr>
          <a:xfrm>
            <a:off x="609600" y="4953000"/>
            <a:ext cx="3276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Nhóm rất nguy hiểm</a:t>
            </a:r>
            <a:endParaRPr lang="vi-VN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7898" name="Picture 37897" descr="muc s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533400"/>
            <a:ext cx="2133600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9" name="Picture 37898" descr="nuoc c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33400"/>
            <a:ext cx="2133600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37899" descr="thuoc 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52688"/>
            <a:ext cx="2057400" cy="189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37900" descr="caf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457450"/>
            <a:ext cx="2057400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2" name="Picture 37901" descr="ma tu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495800"/>
            <a:ext cx="213360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37902" descr="ruo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471738"/>
            <a:ext cx="2143125" cy="187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0" name="Picture 37909" descr="tu nhien xa hoi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6" grpId="0"/>
      <p:bldP spid="378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6" name="Text Box 38915"/>
          <p:cNvSpPr txBox="1"/>
          <p:nvPr/>
        </p:nvSpPr>
        <p:spPr>
          <a:xfrm>
            <a:off x="685800" y="533400"/>
            <a:ext cx="762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3600" b="1" err="1">
                <a:solidFill>
                  <a:srgbClr val="0000FF"/>
                </a:solidFill>
                <a:cs typeface="Times New Roman" panose="02020603050405020304" pitchFamily="18" charset="0"/>
              </a:rPr>
              <a:t>Tại sao cà phê, thuốc lá, rượu lại có hại cho cơ quan thần kinh</a:t>
            </a:r>
            <a:r>
              <a:rPr sz="3600" b="1">
                <a:solidFill>
                  <a:srgbClr val="0000FF"/>
                </a:solidFill>
                <a:cs typeface="Times New Roman" panose="02020603050405020304" pitchFamily="18" charset="0"/>
              </a:rPr>
              <a:t> ?</a:t>
            </a:r>
            <a:endParaRPr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917" name="Text Box 38916"/>
          <p:cNvSpPr txBox="1"/>
          <p:nvPr/>
        </p:nvSpPr>
        <p:spPr>
          <a:xfrm>
            <a:off x="914400" y="1981200"/>
            <a:ext cx="7010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vi-VN" sz="3600" b="1" err="1">
                <a:solidFill>
                  <a:srgbClr val="FF0000"/>
                </a:solidFill>
                <a:cs typeface="Times New Roman" panose="02020603050405020304" pitchFamily="18" charset="0"/>
              </a:rPr>
              <a:t>Vì chúng gây nghiện, dễ làm thần kinh mệt mỏi.</a:t>
            </a:r>
            <a:endParaRPr lang="vi-VN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918" name="Text Box 38917"/>
          <p:cNvSpPr txBox="1"/>
          <p:nvPr/>
        </p:nvSpPr>
        <p:spPr>
          <a:xfrm>
            <a:off x="685800" y="3276600"/>
            <a:ext cx="7772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3600" b="1" err="1">
                <a:solidFill>
                  <a:srgbClr val="0000FF"/>
                </a:solidFill>
                <a:cs typeface="Times New Roman" panose="02020603050405020304" pitchFamily="18" charset="0"/>
              </a:rPr>
              <a:t>Ma túy vô cùng nguy hiểm, vậy chúng ta phải làm gì?</a:t>
            </a:r>
            <a:endParaRPr lang="vi-VN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919" name="Text Box 38918"/>
          <p:cNvSpPr txBox="1"/>
          <p:nvPr/>
        </p:nvSpPr>
        <p:spPr>
          <a:xfrm>
            <a:off x="762000" y="4724400"/>
            <a:ext cx="7010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- Tránh xa ma túy, tuyệt đối không dùng thử.</a:t>
            </a:r>
            <a:endParaRPr lang="vi-VN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8926" name="Picture 38925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Text Box 71681"/>
          <p:cNvSpPr txBox="1"/>
          <p:nvPr/>
        </p:nvSpPr>
        <p:spPr>
          <a:xfrm>
            <a:off x="609600" y="1127125"/>
            <a:ext cx="7848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>
                <a:solidFill>
                  <a:srgbClr val="0000FF"/>
                </a:solidFill>
                <a:latin typeface="VNI-Times" pitchFamily="2" charset="0"/>
              </a:rPr>
              <a:t>  </a:t>
            </a:r>
            <a:endParaRPr sz="4000" b="1">
              <a:solidFill>
                <a:srgbClr val="0000FF"/>
              </a:solidFill>
              <a:latin typeface="VNI-Times" pitchFamily="2" charset="0"/>
            </a:endParaRPr>
          </a:p>
        </p:txBody>
      </p:sp>
      <p:pic>
        <p:nvPicPr>
          <p:cNvPr id="71687" name="Picture 71686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Picture 71687" descr="1813889406_matuy_2506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229600" cy="6131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003" name="Picture 128002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5" name="Picture 128004" descr="lú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006" name="Rectangle 128005"/>
          <p:cNvSpPr/>
          <p:nvPr/>
        </p:nvSpPr>
        <p:spPr>
          <a:xfrm>
            <a:off x="1447800" y="7620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ea typeface="VNI-Times" pitchFamily="2" charset="0"/>
                <a:cs typeface="Times New Roman" panose="02020603050405020304" pitchFamily="18" charset="0"/>
              </a:rPr>
              <a:t>Kết luận</a:t>
            </a:r>
            <a:endParaRPr lang="vi-V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28007" name="Text Box 128006"/>
          <p:cNvSpPr txBox="1"/>
          <p:nvPr/>
        </p:nvSpPr>
        <p:spPr>
          <a:xfrm>
            <a:off x="838200" y="2133600"/>
            <a:ext cx="7848600" cy="31692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Chúng ta cần </a:t>
            </a:r>
            <a:r>
              <a:rPr lang="vi-VN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phải luyện tập thể dục, sống vui vẻ,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 ăn </a:t>
            </a:r>
            <a:r>
              <a:rPr lang="vi-VN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uống 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đủ chất, điều độ để bảo vệ cơ quan thần kinh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sz="4000" b="1" err="1">
                <a:solidFill>
                  <a:srgbClr val="FF0066"/>
                </a:solidFill>
                <a:latin typeface="Times New Roman" panose="02020603050405020304" pitchFamily="18" charset="0"/>
              </a:rPr>
              <a:t>Cần tránh xa ma túy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 để bảo vệ sức khỏe và cơ quan thần kinh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  <a:endParaRPr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5234" name="Picture 95233" descr="5465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6" name="Rectangle 95235"/>
          <p:cNvSpPr/>
          <p:nvPr/>
        </p:nvSpPr>
        <p:spPr>
          <a:xfrm>
            <a:off x="977265" y="1628140"/>
            <a:ext cx="64770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6000" spc="-6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Củng cố - Dặn dò</a:t>
            </a:r>
            <a:endParaRPr lang="en-US" sz="6000" spc="-6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0035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239000" cy="533400"/>
          </a:xfrm>
        </p:spPr>
        <p:txBody>
          <a:bodyPr anchor="ctr"/>
          <a:p>
            <a:r>
              <a:rPr lang="en-US" sz="3600" b="1">
                <a:solidFill>
                  <a:srgbClr val="FF3300"/>
                </a:solidFill>
              </a:rPr>
              <a:t>KIỂM TRA BÀI CŨ</a:t>
            </a:r>
            <a:endParaRPr lang="en-US" sz="3600" b="1">
              <a:solidFill>
                <a:srgbClr val="FF3300"/>
              </a:solidFill>
            </a:endParaRPr>
          </a:p>
        </p:txBody>
      </p:sp>
      <p:sp>
        <p:nvSpPr>
          <p:cNvPr id="7170" name="Text Placeholder 100354"/>
          <p:cNvSpPr>
            <a:spLocks noGrp="1"/>
          </p:cNvSpPr>
          <p:nvPr>
            <p:ph idx="1"/>
          </p:nvPr>
        </p:nvSpPr>
        <p:spPr>
          <a:xfrm>
            <a:off x="2133600" y="966788"/>
            <a:ext cx="6400800" cy="685800"/>
          </a:xfrm>
        </p:spPr>
        <p:txBody>
          <a:bodyPr anchor="t"/>
          <a:p>
            <a:pPr algn="just">
              <a:lnSpc>
                <a:spcPct val="80000"/>
              </a:lnSpc>
              <a:buNone/>
            </a:pPr>
            <a:r>
              <a:rPr lang="en-US" sz="4000" b="1" dirty="0" err="1"/>
              <a:t>Em hãy chọn ý đúng nhất</a:t>
            </a:r>
            <a:r>
              <a:rPr lang="en-US" sz="4000" b="1"/>
              <a:t>:</a:t>
            </a:r>
            <a:endParaRPr lang="en-US" sz="4000" b="1"/>
          </a:p>
        </p:txBody>
      </p:sp>
      <p:sp>
        <p:nvSpPr>
          <p:cNvPr id="100358" name="Rectangle 100357"/>
          <p:cNvSpPr/>
          <p:nvPr/>
        </p:nvSpPr>
        <p:spPr>
          <a:xfrm>
            <a:off x="681355" y="344297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>
              <a:spcBef>
                <a:spcPct val="20000"/>
              </a:spcBef>
            </a:pPr>
            <a:r>
              <a:rPr lang="en-US" sz="3600" b="1" i="1">
                <a:latin typeface="Garamond" panose="02020404030301010803" pitchFamily="18" charset="0"/>
              </a:rPr>
              <a:t>    </a:t>
            </a:r>
            <a:r>
              <a:rPr lang="en-US" sz="4000" b="1" err="1">
                <a:solidFill>
                  <a:srgbClr val="0000FF"/>
                </a:solidFill>
              </a:rPr>
              <a:t>b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4000" b="1" err="1">
                <a:solidFill>
                  <a:srgbClr val="0000FF"/>
                </a:solidFill>
                <a:sym typeface="+mn-ea"/>
              </a:rPr>
              <a:t>điều khiển hành động của cơ thể</a:t>
            </a:r>
            <a:endParaRPr lang="en-US" sz="4000" b="1" err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9" name="Rectangle 100358"/>
          <p:cNvSpPr/>
          <p:nvPr/>
        </p:nvSpPr>
        <p:spPr>
          <a:xfrm>
            <a:off x="838200" y="4343400"/>
            <a:ext cx="8986838" cy="881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c. Cả a và b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0" name="Oval 100359"/>
          <p:cNvSpPr/>
          <p:nvPr/>
        </p:nvSpPr>
        <p:spPr>
          <a:xfrm>
            <a:off x="953770" y="4357370"/>
            <a:ext cx="742950" cy="652463"/>
          </a:xfrm>
          <a:prstGeom prst="ellipse">
            <a:avLst/>
          </a:prstGeom>
          <a:solidFill>
            <a:srgbClr val="3366FF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p>
            <a:pPr algn="ctr" eaLnBrk="0" hangingPunct="0"/>
            <a:r>
              <a:rPr lang="en-US" sz="3600" b="1">
                <a:latin typeface="Times New Roman" panose="02020603050405020304" pitchFamily="18" charset="0"/>
              </a:rPr>
              <a:t>c</a:t>
            </a:r>
            <a:endParaRPr lang="en-US" sz="3600" b="1"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75385" y="2894965"/>
            <a:ext cx="64128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000" b="1" err="1">
                <a:solidFill>
                  <a:srgbClr val="0000FF"/>
                </a:solidFill>
                <a:sym typeface="+mn-ea"/>
              </a:rPr>
              <a:t>a. Điều khiển mọi suy nghĩ </a:t>
            </a:r>
            <a:endParaRPr lang="en-US"/>
          </a:p>
        </p:txBody>
      </p:sp>
      <p:sp>
        <p:nvSpPr>
          <p:cNvPr id="9220" name="Text Box 12305"/>
          <p:cNvSpPr txBox="1"/>
          <p:nvPr/>
        </p:nvSpPr>
        <p:spPr>
          <a:xfrm>
            <a:off x="647700" y="1508125"/>
            <a:ext cx="7848600" cy="1555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4800" err="1">
                <a:solidFill>
                  <a:srgbClr val="0000FF"/>
                </a:solidFill>
                <a:latin typeface="Times New Roman" panose="02020603050405020304" pitchFamily="18" charset="0"/>
              </a:rPr>
              <a:t>Câu 3: Não có vai trò gì trong cơ thể</a:t>
            </a:r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4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59" grpId="0"/>
      <p:bldP spid="10036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Title 901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90115" name="Text Placeholder 9011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90116" name="Picture 90115" descr="azure (10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0"/>
            <a:ext cx="9753600" cy="7315200"/>
          </a:xfrm>
          <a:prstGeom prst="rect">
            <a:avLst/>
          </a:prstGeom>
        </p:spPr>
      </p:pic>
      <p:sp>
        <p:nvSpPr>
          <p:cNvPr id="90117" name="Rectangle 90116"/>
          <p:cNvSpPr/>
          <p:nvPr/>
        </p:nvSpPr>
        <p:spPr>
          <a:xfrm>
            <a:off x="1752600" y="381000"/>
            <a:ext cx="5562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>
                <a:ln w="12700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A50021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mới</a:t>
            </a:r>
            <a:endParaRPr lang="vi-VN" altLang="en-US" sz="3600">
              <a:ln w="12700" cap="flat" cmpd="sng">
                <a:solidFill>
                  <a:srgbClr val="FF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A50021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18" name="Cloud Callout 90117"/>
          <p:cNvSpPr/>
          <p:nvPr/>
        </p:nvSpPr>
        <p:spPr>
          <a:xfrm>
            <a:off x="152400" y="1676400"/>
            <a:ext cx="9144000" cy="4191000"/>
          </a:xfrm>
          <a:prstGeom prst="cloudCallout">
            <a:avLst>
              <a:gd name="adj1" fmla="val -41269"/>
              <a:gd name="adj2" fmla="val 4678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>
              <a:buClrTx/>
            </a:pPr>
            <a:endParaRPr sz="40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buClrTx/>
            </a:pP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6000" err="1">
                <a:solidFill>
                  <a:srgbClr val="0000FF"/>
                </a:solidFill>
                <a:latin typeface="Times New Roman" panose="02020603050405020304" pitchFamily="18" charset="0"/>
              </a:rPr>
              <a:t>Quan sát và trả lời</a:t>
            </a:r>
            <a:endParaRPr sz="67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901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1990" name="Text Box 41989"/>
          <p:cNvSpPr txBox="1"/>
          <p:nvPr/>
        </p:nvSpPr>
        <p:spPr>
          <a:xfrm>
            <a:off x="609600" y="4800600"/>
            <a:ext cx="83058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4000" b="1" err="1">
                <a:solidFill>
                  <a:srgbClr val="0000FF"/>
                </a:solidFill>
                <a:cs typeface="Times New Roman" panose="02020603050405020304" pitchFamily="18" charset="0"/>
              </a:rPr>
              <a:t>Bạn An thức đến gần 1 giờ khuya để chuẩn bị cho bài kiểm tra</a:t>
            </a:r>
            <a:endParaRPr lang="vi-VN" sz="40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41991" name="Picture 41990" descr="hinh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80010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Picture 41997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41" name="Text Box 39940"/>
          <p:cNvSpPr txBox="1"/>
          <p:nvPr/>
        </p:nvSpPr>
        <p:spPr>
          <a:xfrm>
            <a:off x="1028700" y="5236845"/>
            <a:ext cx="70866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4000" b="1" err="1">
                <a:solidFill>
                  <a:srgbClr val="0000FF"/>
                </a:solidFill>
                <a:cs typeface="Times New Roman" panose="02020603050405020304" pitchFamily="18" charset="0"/>
              </a:rPr>
              <a:t>Sáng hôm sau 5 giờ sáng bạn ấy đã dậy</a:t>
            </a:r>
            <a:endParaRPr lang="vi-VN" sz="40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9949" name="Picture 39948" descr="hinh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381000"/>
            <a:ext cx="8105775" cy="4855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2" name="Picture 39951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65" name="Text Box 40964"/>
          <p:cNvSpPr txBox="1"/>
          <p:nvPr/>
        </p:nvSpPr>
        <p:spPr>
          <a:xfrm>
            <a:off x="685800" y="4800600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3600" b="1" err="1">
                <a:solidFill>
                  <a:srgbClr val="0000FF"/>
                </a:solidFill>
                <a:cs typeface="Times New Roman" panose="02020603050405020304" pitchFamily="18" charset="0"/>
              </a:rPr>
              <a:t>Ngày hôm ấy đi học bạn ấy sẽ cảm thấy như thế nào?</a:t>
            </a:r>
            <a:endParaRPr lang="vi-VN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68" name="Picture 40967" descr="hinh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98475"/>
            <a:ext cx="8077200" cy="422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6" name="Picture 40975" descr="tu nhien xa ho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069" name="Picture 2068" descr="tu nhien xa ho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2895600" cy="296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19785" y="591185"/>
            <a:ext cx="7761605" cy="5774690"/>
            <a:chOff x="2400" y="0"/>
            <a:chExt cx="10551" cy="2711"/>
          </a:xfrm>
        </p:grpSpPr>
        <p:sp>
          <p:nvSpPr>
            <p:cNvPr id="17412" name="Text Box 13"/>
            <p:cNvSpPr txBox="1"/>
            <p:nvPr/>
          </p:nvSpPr>
          <p:spPr>
            <a:xfrm>
              <a:off x="2400" y="0"/>
              <a:ext cx="9960" cy="2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Thứ ba ngày </a:t>
              </a:r>
              <a:r>
                <a:rPr lang="vi-VN" altLang="en-US" sz="2800" dirty="0">
                  <a:latin typeface="Times New Roman" panose="02020603050405020304" pitchFamily="18" charset="0"/>
                </a:rPr>
                <a:t>1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6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tháng 10 năm 201</a:t>
              </a:r>
              <a:r>
                <a:rPr lang="vi-VN" altLang="en-US" sz="2800" dirty="0">
                  <a:latin typeface="Times New Roman" panose="02020603050405020304" pitchFamily="18" charset="0"/>
                </a:rPr>
                <a:t>8</a:t>
              </a:r>
              <a:endParaRPr lang="vi-VN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4110" name="Text Box 14"/>
            <p:cNvSpPr txBox="1"/>
            <p:nvPr/>
          </p:nvSpPr>
          <p:spPr>
            <a:xfrm>
              <a:off x="2400" y="245"/>
              <a:ext cx="9960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b="1" u="sng" dirty="0">
                  <a:latin typeface="Times New Roman" panose="02020603050405020304" pitchFamily="18" charset="0"/>
                </a:rPr>
                <a:t>Tự nhiên và xã hội</a:t>
              </a:r>
              <a:endParaRPr lang="en-US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112" name="Rectangle 16"/>
            <p:cNvSpPr/>
            <p:nvPr/>
          </p:nvSpPr>
          <p:spPr>
            <a:xfrm>
              <a:off x="2995" y="666"/>
              <a:ext cx="9956" cy="204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vi-VN" altLang="en-US" sz="48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Bài </a:t>
              </a:r>
              <a:r>
                <a:rPr lang="vi-V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  <a:endPara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vi-V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VỆ SINH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THẦN KINH </a:t>
              </a:r>
              <a:endParaRPr lang="en-US" altLang="en-US" sz="4800"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ransition spd="med">
    <p:cover dir="rd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3456</Words>
  <Application>WPS Presentation</Application>
  <PresentationFormat/>
  <Paragraphs>178</Paragraphs>
  <Slides>34</Slides>
  <Notes>4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SimSun</vt:lpstr>
      <vt:lpstr>Wingdings</vt:lpstr>
      <vt:lpstr>Times New Roman</vt:lpstr>
      <vt:lpstr>VNI-Times</vt:lpstr>
      <vt:lpstr>Verdana</vt:lpstr>
      <vt:lpstr>Garamond</vt:lpstr>
      <vt:lpstr>Microsoft YaHei</vt:lpstr>
      <vt:lpstr>Arial Unicode MS</vt:lpstr>
      <vt:lpstr>.VnTime</vt:lpstr>
      <vt:lpstr>PMingLiU-ExtB</vt:lpstr>
      <vt:lpstr>Default Design</vt:lpstr>
      <vt:lpstr>PowerPoint 演示文稿</vt:lpstr>
      <vt:lpstr>KIỂM TRA BÀI CŨ</vt:lpstr>
      <vt:lpstr>KIỂM TRA BÀI CŨ</vt:lpstr>
      <vt:lpstr>KIỂM TRA BÀI CŨ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TOYS </dc:title>
  <dc:creator>nshastry</dc:creator>
  <cp:lastModifiedBy>HP</cp:lastModifiedBy>
  <cp:revision>239</cp:revision>
  <dcterms:created xsi:type="dcterms:W3CDTF">2001-04-15T23:55:00Z</dcterms:created>
  <dcterms:modified xsi:type="dcterms:W3CDTF">2018-10-14T14:49:51Z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